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410" r:id="rId3"/>
    <p:sldId id="277" r:id="rId4"/>
    <p:sldId id="270" r:id="rId5"/>
    <p:sldId id="271" r:id="rId6"/>
    <p:sldId id="272" r:id="rId7"/>
    <p:sldId id="273" r:id="rId8"/>
    <p:sldId id="274" r:id="rId9"/>
    <p:sldId id="269" r:id="rId10"/>
    <p:sldId id="275" r:id="rId11"/>
    <p:sldId id="276" r:id="rId12"/>
    <p:sldId id="278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9" r:id="rId22"/>
    <p:sldId id="290" r:id="rId23"/>
    <p:sldId id="291" r:id="rId24"/>
    <p:sldId id="292" r:id="rId25"/>
    <p:sldId id="293" r:id="rId26"/>
    <p:sldId id="296" r:id="rId27"/>
    <p:sldId id="295" r:id="rId28"/>
    <p:sldId id="406" r:id="rId29"/>
    <p:sldId id="407" r:id="rId30"/>
    <p:sldId id="408" r:id="rId31"/>
    <p:sldId id="409" r:id="rId32"/>
    <p:sldId id="257" r:id="rId33"/>
    <p:sldId id="258" r:id="rId34"/>
    <p:sldId id="265" r:id="rId35"/>
    <p:sldId id="266" r:id="rId36"/>
    <p:sldId id="259" r:id="rId37"/>
    <p:sldId id="297" r:id="rId38"/>
    <p:sldId id="300" r:id="rId39"/>
    <p:sldId id="260" r:id="rId40"/>
    <p:sldId id="298" r:id="rId41"/>
    <p:sldId id="305" r:id="rId42"/>
    <p:sldId id="306" r:id="rId43"/>
    <p:sldId id="307" r:id="rId44"/>
    <p:sldId id="308" r:id="rId45"/>
    <p:sldId id="301" r:id="rId46"/>
    <p:sldId id="310" r:id="rId47"/>
    <p:sldId id="311" r:id="rId48"/>
    <p:sldId id="334" r:id="rId49"/>
    <p:sldId id="312" r:id="rId50"/>
    <p:sldId id="313" r:id="rId51"/>
    <p:sldId id="314" r:id="rId52"/>
    <p:sldId id="302" r:id="rId53"/>
    <p:sldId id="315" r:id="rId54"/>
    <p:sldId id="316" r:id="rId55"/>
    <p:sldId id="317" r:id="rId56"/>
    <p:sldId id="335" r:id="rId57"/>
    <p:sldId id="318" r:id="rId58"/>
    <p:sldId id="303" r:id="rId59"/>
    <p:sldId id="320" r:id="rId60"/>
    <p:sldId id="322" r:id="rId61"/>
    <p:sldId id="323" r:id="rId62"/>
    <p:sldId id="324" r:id="rId63"/>
    <p:sldId id="321" r:id="rId64"/>
    <p:sldId id="325" r:id="rId65"/>
    <p:sldId id="326" r:id="rId66"/>
    <p:sldId id="327" r:id="rId67"/>
    <p:sldId id="304" r:id="rId68"/>
    <p:sldId id="329" r:id="rId69"/>
    <p:sldId id="330" r:id="rId70"/>
    <p:sldId id="331" r:id="rId71"/>
    <p:sldId id="405" r:id="rId72"/>
    <p:sldId id="333" r:id="rId73"/>
    <p:sldId id="261" r:id="rId74"/>
    <p:sldId id="337" r:id="rId75"/>
    <p:sldId id="338" r:id="rId76"/>
    <p:sldId id="340" r:id="rId77"/>
    <p:sldId id="339" r:id="rId78"/>
    <p:sldId id="262" r:id="rId79"/>
    <p:sldId id="341" r:id="rId80"/>
    <p:sldId id="342" r:id="rId81"/>
    <p:sldId id="343" r:id="rId82"/>
    <p:sldId id="344" r:id="rId83"/>
    <p:sldId id="345" r:id="rId84"/>
    <p:sldId id="346" r:id="rId85"/>
    <p:sldId id="347" r:id="rId86"/>
    <p:sldId id="348" r:id="rId87"/>
    <p:sldId id="349" r:id="rId88"/>
    <p:sldId id="351" r:id="rId89"/>
    <p:sldId id="354" r:id="rId90"/>
    <p:sldId id="353" r:id="rId91"/>
    <p:sldId id="352" r:id="rId92"/>
    <p:sldId id="355" r:id="rId93"/>
    <p:sldId id="357" r:id="rId94"/>
    <p:sldId id="356" r:id="rId95"/>
    <p:sldId id="358" r:id="rId96"/>
    <p:sldId id="360" r:id="rId97"/>
    <p:sldId id="359" r:id="rId98"/>
    <p:sldId id="361" r:id="rId99"/>
    <p:sldId id="363" r:id="rId100"/>
    <p:sldId id="362" r:id="rId101"/>
    <p:sldId id="263" r:id="rId102"/>
    <p:sldId id="366" r:id="rId103"/>
    <p:sldId id="402" r:id="rId104"/>
    <p:sldId id="387" r:id="rId105"/>
    <p:sldId id="388" r:id="rId106"/>
    <p:sldId id="389" r:id="rId107"/>
    <p:sldId id="390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  <p:sldId id="377" r:id="rId119"/>
    <p:sldId id="378" r:id="rId120"/>
    <p:sldId id="379" r:id="rId121"/>
    <p:sldId id="380" r:id="rId122"/>
    <p:sldId id="381" r:id="rId123"/>
    <p:sldId id="382" r:id="rId124"/>
    <p:sldId id="383" r:id="rId125"/>
    <p:sldId id="384" r:id="rId126"/>
    <p:sldId id="385" r:id="rId127"/>
    <p:sldId id="386" r:id="rId128"/>
    <p:sldId id="391" r:id="rId129"/>
    <p:sldId id="392" r:id="rId130"/>
    <p:sldId id="393" r:id="rId131"/>
    <p:sldId id="394" r:id="rId132"/>
    <p:sldId id="395" r:id="rId133"/>
    <p:sldId id="396" r:id="rId134"/>
    <p:sldId id="397" r:id="rId135"/>
    <p:sldId id="404" r:id="rId136"/>
    <p:sldId id="399" r:id="rId137"/>
    <p:sldId id="400" r:id="rId138"/>
    <p:sldId id="264" r:id="rId139"/>
    <p:sldId id="403" r:id="rId140"/>
    <p:sldId id="401" r:id="rId141"/>
    <p:sldId id="299" r:id="rId1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82" y="-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28C09-95BF-4CA3-B4C4-E1FB345BFF40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3507-5EEA-44DF-ABCA-671806579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827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28C09-95BF-4CA3-B4C4-E1FB345BFF40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3507-5EEA-44DF-ABCA-671806579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90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28C09-95BF-4CA3-B4C4-E1FB345BFF40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3507-5EEA-44DF-ABCA-6718065794F8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8389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28C09-95BF-4CA3-B4C4-E1FB345BFF40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3507-5EEA-44DF-ABCA-671806579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42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28C09-95BF-4CA3-B4C4-E1FB345BFF40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3507-5EEA-44DF-ABCA-6718065794F8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05578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28C09-95BF-4CA3-B4C4-E1FB345BFF40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3507-5EEA-44DF-ABCA-671806579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035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28C09-95BF-4CA3-B4C4-E1FB345BFF40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3507-5EEA-44DF-ABCA-671806579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72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28C09-95BF-4CA3-B4C4-E1FB345BFF40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3507-5EEA-44DF-ABCA-671806579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729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28C09-95BF-4CA3-B4C4-E1FB345BFF40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3507-5EEA-44DF-ABCA-671806579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462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28C09-95BF-4CA3-B4C4-E1FB345BFF40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3507-5EEA-44DF-ABCA-671806579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89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28C09-95BF-4CA3-B4C4-E1FB345BFF40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3507-5EEA-44DF-ABCA-671806579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71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28C09-95BF-4CA3-B4C4-E1FB345BFF40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3507-5EEA-44DF-ABCA-671806579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459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28C09-95BF-4CA3-B4C4-E1FB345BFF40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3507-5EEA-44DF-ABCA-671806579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15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28C09-95BF-4CA3-B4C4-E1FB345BFF40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3507-5EEA-44DF-ABCA-671806579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10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28C09-95BF-4CA3-B4C4-E1FB345BFF40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3507-5EEA-44DF-ABCA-671806579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85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28C09-95BF-4CA3-B4C4-E1FB345BFF40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3507-5EEA-44DF-ABCA-671806579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31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28C09-95BF-4CA3-B4C4-E1FB345BFF40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27D3507-5EEA-44DF-ABCA-671806579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091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ymondgreenlaw.net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reiske.nl/en/" TargetMode="External"/><Relationship Id="rId2" Type="http://schemas.openxmlformats.org/officeDocument/2006/relationships/hyperlink" Target="http://www.evadinaricaproject.com/en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viadinarica.com/en/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Via Dinarica White Trail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 smtClean="0"/>
              <a:t>It’s Not For Everyone</a:t>
            </a:r>
          </a:p>
          <a:p>
            <a:r>
              <a:rPr lang="en-US" sz="3200" dirty="0" smtClean="0"/>
              <a:t>July 3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‒</a:t>
            </a:r>
            <a:r>
              <a:rPr lang="en-US" sz="3200" dirty="0" smtClean="0"/>
              <a:t>August 24, 2017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4899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4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91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err="1" smtClean="0"/>
              <a:t>Databook</a:t>
            </a:r>
            <a:endParaRPr lang="en-US" dirty="0" smtClean="0"/>
          </a:p>
          <a:p>
            <a:r>
              <a:rPr lang="en-US" dirty="0" smtClean="0"/>
              <a:t>The Countries</a:t>
            </a:r>
          </a:p>
          <a:p>
            <a:r>
              <a:rPr lang="en-US" dirty="0" smtClean="0"/>
              <a:t>Gear</a:t>
            </a:r>
          </a:p>
          <a:p>
            <a:r>
              <a:rPr lang="en-US" dirty="0" smtClean="0"/>
              <a:t>The Trail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 People</a:t>
            </a:r>
          </a:p>
          <a:p>
            <a:r>
              <a:rPr lang="en-US" dirty="0" smtClean="0"/>
              <a:t>Final Thoughts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68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6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4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4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9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23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4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6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1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0"/>
            <a:ext cx="5257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7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5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6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4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7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5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3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1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3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8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1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5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9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2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822" y="0"/>
            <a:ext cx="51363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7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9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0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531" y="0"/>
            <a:ext cx="5214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4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1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7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6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5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2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7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4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err="1" smtClean="0"/>
              <a:t>Databook</a:t>
            </a:r>
            <a:endParaRPr lang="en-US" dirty="0" smtClean="0"/>
          </a:p>
          <a:p>
            <a:r>
              <a:rPr lang="en-US" dirty="0" smtClean="0"/>
              <a:t>The Countries</a:t>
            </a:r>
          </a:p>
          <a:p>
            <a:r>
              <a:rPr lang="en-US" dirty="0" smtClean="0"/>
              <a:t>Gear</a:t>
            </a:r>
          </a:p>
          <a:p>
            <a:r>
              <a:rPr lang="en-US" dirty="0" smtClean="0"/>
              <a:t>The Trail</a:t>
            </a:r>
          </a:p>
          <a:p>
            <a:r>
              <a:rPr lang="en-US" dirty="0" smtClean="0"/>
              <a:t>The People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Final Thoughts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85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Thoughts 1:  Heard along the 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The Via Dinarica, it’s not for everyone.</a:t>
            </a:r>
          </a:p>
          <a:p>
            <a:r>
              <a:rPr lang="en-US" dirty="0" smtClean="0"/>
              <a:t>Awesome, baby!</a:t>
            </a:r>
          </a:p>
          <a:p>
            <a:r>
              <a:rPr lang="en-US" dirty="0" smtClean="0"/>
              <a:t>Are you f*#?</a:t>
            </a:r>
            <a:r>
              <a:rPr lang="en-US" dirty="0" err="1" smtClean="0"/>
              <a:t>ing</a:t>
            </a:r>
            <a:r>
              <a:rPr lang="en-US" dirty="0" smtClean="0"/>
              <a:t> kidding me?</a:t>
            </a:r>
          </a:p>
          <a:p>
            <a:r>
              <a:rPr lang="en-US" dirty="0" smtClean="0"/>
              <a:t>Aren’t you afraid of snakes?  Bears?  In unison: no!</a:t>
            </a:r>
          </a:p>
          <a:p>
            <a:r>
              <a:rPr lang="en-US" dirty="0" smtClean="0"/>
              <a:t>Do you have trail?  No.  Do you?  No.</a:t>
            </a:r>
          </a:p>
          <a:p>
            <a:r>
              <a:rPr lang="en-US" dirty="0" smtClean="0"/>
              <a:t>Give me another.</a:t>
            </a:r>
          </a:p>
          <a:p>
            <a:r>
              <a:rPr lang="en-US" dirty="0" smtClean="0"/>
              <a:t>No, thanks.</a:t>
            </a:r>
          </a:p>
          <a:p>
            <a:r>
              <a:rPr lang="en-US" dirty="0" smtClean="0"/>
              <a:t>Yes, please.</a:t>
            </a:r>
          </a:p>
          <a:p>
            <a:r>
              <a:rPr lang="en-US" dirty="0" smtClean="0"/>
              <a:t>That was the best (fill in the blank) ever!</a:t>
            </a:r>
          </a:p>
          <a:p>
            <a:r>
              <a:rPr lang="en-US" dirty="0" smtClean="0"/>
              <a:t>I love this place!</a:t>
            </a:r>
          </a:p>
          <a:p>
            <a:r>
              <a:rPr lang="en-US" dirty="0" smtClean="0"/>
              <a:t>Are you f*#?</a:t>
            </a:r>
            <a:r>
              <a:rPr lang="en-US" dirty="0" err="1" smtClean="0"/>
              <a:t>ing</a:t>
            </a:r>
            <a:r>
              <a:rPr lang="en-US" dirty="0" smtClean="0"/>
              <a:t> kidding me?</a:t>
            </a:r>
          </a:p>
          <a:p>
            <a:r>
              <a:rPr lang="en-US" dirty="0" smtClean="0"/>
              <a:t>Give me a few more scoops.</a:t>
            </a:r>
          </a:p>
          <a:p>
            <a:r>
              <a:rPr lang="en-US" dirty="0" smtClean="0"/>
              <a:t>Let’s do this.</a:t>
            </a:r>
          </a:p>
        </p:txBody>
      </p:sp>
    </p:spTree>
    <p:extLst>
      <p:ext uri="{BB962C8B-B14F-4D97-AF65-F5344CB8AC3E}">
        <p14:creationId xmlns:p14="http://schemas.microsoft.com/office/powerpoint/2010/main" val="92536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8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Thoughts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Balkans are awesome to visit, use the local currency</a:t>
            </a:r>
          </a:p>
          <a:p>
            <a:r>
              <a:rPr lang="en-US" dirty="0" smtClean="0"/>
              <a:t>No visas needed for US citizens</a:t>
            </a:r>
          </a:p>
          <a:p>
            <a:r>
              <a:rPr lang="en-US" dirty="0" smtClean="0"/>
              <a:t>Warm sunny weather in July and August</a:t>
            </a:r>
          </a:p>
          <a:p>
            <a:r>
              <a:rPr lang="en-US" dirty="0" smtClean="0"/>
              <a:t>Dinarica Alps are spectacular, but with little wildlife</a:t>
            </a:r>
          </a:p>
          <a:p>
            <a:r>
              <a:rPr lang="en-US" dirty="0" smtClean="0"/>
              <a:t>People are extremely friendly</a:t>
            </a:r>
          </a:p>
          <a:p>
            <a:r>
              <a:rPr lang="en-US" dirty="0" smtClean="0"/>
              <a:t>Countries are up and coming</a:t>
            </a:r>
          </a:p>
          <a:p>
            <a:r>
              <a:rPr lang="en-US" dirty="0" smtClean="0"/>
              <a:t>Border crossings were easy</a:t>
            </a:r>
          </a:p>
          <a:p>
            <a:r>
              <a:rPr lang="en-US" dirty="0" smtClean="0"/>
              <a:t>Deal with issues as they arise, be happy don’t worry</a:t>
            </a:r>
          </a:p>
          <a:p>
            <a:r>
              <a:rPr lang="en-US" dirty="0" smtClean="0"/>
              <a:t>Keep a positive attitude</a:t>
            </a:r>
          </a:p>
          <a:p>
            <a:r>
              <a:rPr lang="en-US" dirty="0" smtClean="0"/>
              <a:t>If not hiking, travel by bus</a:t>
            </a:r>
          </a:p>
          <a:p>
            <a:r>
              <a:rPr lang="en-US" dirty="0" smtClean="0"/>
              <a:t>German may be useful in Slovenia and Croatia; Italian in Albania</a:t>
            </a:r>
          </a:p>
          <a:p>
            <a:r>
              <a:rPr lang="en-US" dirty="0" smtClean="0"/>
              <a:t>The Via Dinarica, it’s not for everyone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89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Vast majority of photos by Glenn “Fiddlehead” </a:t>
            </a:r>
            <a:r>
              <a:rPr lang="en-US" dirty="0" err="1" smtClean="0"/>
              <a:t>Fleagle</a:t>
            </a:r>
            <a:endParaRPr lang="en-US" dirty="0" smtClean="0"/>
          </a:p>
          <a:p>
            <a:r>
              <a:rPr lang="en-US" dirty="0" smtClean="0"/>
              <a:t>See </a:t>
            </a:r>
            <a:r>
              <a:rPr lang="en-US" dirty="0" smtClean="0">
                <a:hlinkClick r:id="rId2"/>
              </a:rPr>
              <a:t>www.raymondgreenlaw.net</a:t>
            </a:r>
            <a:r>
              <a:rPr lang="en-US" dirty="0" smtClean="0"/>
              <a:t> for additional details, including full </a:t>
            </a:r>
            <a:r>
              <a:rPr lang="en-US" dirty="0" err="1"/>
              <a:t>D</a:t>
            </a:r>
            <a:r>
              <a:rPr lang="en-US" smtClean="0"/>
              <a:t>atabook</a:t>
            </a:r>
            <a:r>
              <a:rPr lang="en-US" dirty="0" smtClean="0"/>
              <a:t> and Glenn’s Balkans Trek 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76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3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5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0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3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1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36" y="-742950"/>
            <a:ext cx="7696200" cy="904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4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5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9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4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9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7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2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9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73" y="0"/>
            <a:ext cx="5141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844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498" y="0"/>
            <a:ext cx="9141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62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39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291" y="0"/>
            <a:ext cx="5141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425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73" y="0"/>
            <a:ext cx="5141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17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err="1" smtClean="0"/>
              <a:t>Databook</a:t>
            </a:r>
            <a:endParaRPr lang="en-US" dirty="0" smtClean="0"/>
          </a:p>
          <a:p>
            <a:r>
              <a:rPr lang="en-US" dirty="0" smtClean="0"/>
              <a:t>The Countries</a:t>
            </a:r>
          </a:p>
          <a:p>
            <a:r>
              <a:rPr lang="en-US" dirty="0" smtClean="0"/>
              <a:t>Gear</a:t>
            </a:r>
          </a:p>
          <a:p>
            <a:r>
              <a:rPr lang="en-US" dirty="0" smtClean="0"/>
              <a:t>The Trail</a:t>
            </a:r>
          </a:p>
          <a:p>
            <a:r>
              <a:rPr lang="en-US" dirty="0" smtClean="0"/>
              <a:t>The People</a:t>
            </a:r>
          </a:p>
          <a:p>
            <a:r>
              <a:rPr lang="en-US" dirty="0" smtClean="0"/>
              <a:t>Final Thoughts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94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Introduction</a:t>
            </a:r>
          </a:p>
          <a:p>
            <a:r>
              <a:rPr lang="en-US" dirty="0" err="1" smtClean="0"/>
              <a:t>Databook</a:t>
            </a:r>
            <a:endParaRPr lang="en-US" dirty="0" smtClean="0"/>
          </a:p>
          <a:p>
            <a:r>
              <a:rPr lang="en-US" dirty="0" smtClean="0"/>
              <a:t>The Countries</a:t>
            </a:r>
          </a:p>
          <a:p>
            <a:r>
              <a:rPr lang="en-US" dirty="0" smtClean="0"/>
              <a:t>Gear</a:t>
            </a:r>
          </a:p>
          <a:p>
            <a:r>
              <a:rPr lang="en-US" dirty="0" smtClean="0"/>
              <a:t>The Trail</a:t>
            </a:r>
          </a:p>
          <a:p>
            <a:r>
              <a:rPr lang="en-US" dirty="0" smtClean="0"/>
              <a:t>The People</a:t>
            </a:r>
          </a:p>
          <a:p>
            <a:r>
              <a:rPr lang="en-US" dirty="0" smtClean="0"/>
              <a:t>Final Thoughts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20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Via Dinarica White Trail</a:t>
            </a:r>
          </a:p>
          <a:p>
            <a:r>
              <a:rPr lang="en-US" dirty="0" smtClean="0"/>
              <a:t>Follows highest peaks of Dinaric Alps in Balkan Peninsula</a:t>
            </a:r>
          </a:p>
          <a:p>
            <a:r>
              <a:rPr lang="en-US" dirty="0" smtClean="0"/>
              <a:t>Outside Magazine’s Best New Trail 2016</a:t>
            </a:r>
          </a:p>
          <a:p>
            <a:r>
              <a:rPr lang="en-US" dirty="0" smtClean="0"/>
              <a:t>Featured in National Geographic Travel</a:t>
            </a:r>
          </a:p>
          <a:p>
            <a:r>
              <a:rPr lang="en-US" dirty="0" smtClean="0"/>
              <a:t>1,258 kilometers spanning five Balkan countries: Slovenia, Croatia, Bosnia Herzegovina, Montenegro, and Albania</a:t>
            </a:r>
          </a:p>
          <a:p>
            <a:r>
              <a:rPr lang="en-US" dirty="0" smtClean="0"/>
              <a:t>52,000 meters of climbing</a:t>
            </a:r>
          </a:p>
          <a:p>
            <a:r>
              <a:rPr lang="en-US" dirty="0" smtClean="0"/>
              <a:t>Expanded in late 2017 to include sections in Kosovo, Serbia, and Macedonia</a:t>
            </a:r>
          </a:p>
          <a:p>
            <a:r>
              <a:rPr lang="en-US" dirty="0" smtClean="0"/>
              <a:t>Few thru-hikers and with good reason</a:t>
            </a:r>
          </a:p>
          <a:p>
            <a:r>
              <a:rPr lang="en-US" dirty="0" smtClean="0"/>
              <a:t>Bosnia is the only country with an official trail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429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Country Size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Slovenia: 83 </a:t>
            </a:r>
            <a:r>
              <a:rPr lang="en-US" dirty="0" err="1" smtClean="0"/>
              <a:t>kms</a:t>
            </a:r>
            <a:r>
              <a:rPr lang="en-US" dirty="0" smtClean="0"/>
              <a:t>, slightly smaller than New Jersey (47), capital: Ljubljana</a:t>
            </a:r>
          </a:p>
          <a:p>
            <a:r>
              <a:rPr lang="en-US" dirty="0" smtClean="0"/>
              <a:t>Croatia: 558 </a:t>
            </a:r>
            <a:r>
              <a:rPr lang="en-US" dirty="0" err="1" smtClean="0"/>
              <a:t>kms</a:t>
            </a:r>
            <a:r>
              <a:rPr lang="en-US" dirty="0" smtClean="0"/>
              <a:t>, slightly smaller than West Virginia (41), capital: Zagreb</a:t>
            </a:r>
          </a:p>
          <a:p>
            <a:r>
              <a:rPr lang="en-US" dirty="0" smtClean="0"/>
              <a:t>Bosnia Herzegovina: 326 </a:t>
            </a:r>
            <a:r>
              <a:rPr lang="en-US" dirty="0" err="1" smtClean="0"/>
              <a:t>kms</a:t>
            </a:r>
            <a:r>
              <a:rPr lang="en-US" dirty="0" smtClean="0"/>
              <a:t>, similar to Croatia, capital: Sarajevo</a:t>
            </a:r>
          </a:p>
          <a:p>
            <a:r>
              <a:rPr lang="en-US" dirty="0" smtClean="0"/>
              <a:t>Montenegro: 254 </a:t>
            </a:r>
            <a:r>
              <a:rPr lang="en-US" dirty="0" err="1" smtClean="0"/>
              <a:t>kms</a:t>
            </a:r>
            <a:r>
              <a:rPr lang="en-US" dirty="0" smtClean="0"/>
              <a:t>, slightly smaller than Connecticut (48), capital: Podgorica</a:t>
            </a:r>
          </a:p>
          <a:p>
            <a:r>
              <a:rPr lang="en-US" dirty="0" smtClean="0"/>
              <a:t>Albania: 37 </a:t>
            </a:r>
            <a:r>
              <a:rPr lang="en-US" dirty="0" err="1" smtClean="0"/>
              <a:t>kms</a:t>
            </a:r>
            <a:r>
              <a:rPr lang="en-US" dirty="0" smtClean="0"/>
              <a:t>, slightly smaller than Maryland (42), capital: Tirana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85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Databook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The Countries</a:t>
            </a:r>
          </a:p>
          <a:p>
            <a:r>
              <a:rPr lang="en-US" dirty="0" smtClean="0"/>
              <a:t>Gear</a:t>
            </a:r>
          </a:p>
          <a:p>
            <a:r>
              <a:rPr lang="en-US" dirty="0" smtClean="0"/>
              <a:t>The Trail</a:t>
            </a:r>
          </a:p>
          <a:p>
            <a:r>
              <a:rPr lang="en-US" dirty="0" smtClean="0"/>
              <a:t>The People</a:t>
            </a:r>
          </a:p>
          <a:p>
            <a:r>
              <a:rPr lang="en-US" dirty="0" smtClean="0"/>
              <a:t>Final Thoughts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62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Databook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6169" y="2160588"/>
            <a:ext cx="5739700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9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Navigation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GPS, Garmin </a:t>
            </a:r>
            <a:r>
              <a:rPr lang="en-US" dirty="0" err="1" smtClean="0"/>
              <a:t>eTrex</a:t>
            </a:r>
            <a:r>
              <a:rPr lang="en-US" dirty="0" smtClean="0"/>
              <a:t> 30</a:t>
            </a:r>
          </a:p>
          <a:p>
            <a:r>
              <a:rPr lang="en-US" dirty="0" smtClean="0"/>
              <a:t>Track but sometimes no trail</a:t>
            </a:r>
          </a:p>
          <a:p>
            <a:r>
              <a:rPr lang="en-US" dirty="0" smtClean="0"/>
              <a:t>Outdoor Active App and hikers’ comments</a:t>
            </a:r>
          </a:p>
          <a:p>
            <a:r>
              <a:rPr lang="en-US" dirty="0"/>
              <a:t>Eva’s Project (</a:t>
            </a:r>
            <a:r>
              <a:rPr lang="en-US" dirty="0">
                <a:hlinkClick r:id="rId2"/>
              </a:rPr>
              <a:t>http://www.evadinaricaproject.com/en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)</a:t>
            </a:r>
          </a:p>
          <a:p>
            <a:r>
              <a:rPr lang="en-US" dirty="0"/>
              <a:t>Claire’s comments (</a:t>
            </a:r>
            <a:r>
              <a:rPr lang="en-US" dirty="0">
                <a:hlinkClick r:id="rId3"/>
              </a:rPr>
              <a:t>http://reiske.nl/en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)</a:t>
            </a:r>
          </a:p>
          <a:p>
            <a:r>
              <a:rPr lang="en-US" dirty="0" smtClean="0"/>
              <a:t>Via </a:t>
            </a:r>
            <a:r>
              <a:rPr lang="en-US" dirty="0"/>
              <a:t>Dinarica Project (</a:t>
            </a:r>
            <a:r>
              <a:rPr lang="en-US" dirty="0">
                <a:hlinkClick r:id="rId4"/>
              </a:rPr>
              <a:t>https://viadinarica.com/en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23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err="1" smtClean="0"/>
              <a:t>Databook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The Countries</a:t>
            </a:r>
          </a:p>
          <a:p>
            <a:r>
              <a:rPr lang="en-US" dirty="0" smtClean="0"/>
              <a:t>Gear</a:t>
            </a:r>
          </a:p>
          <a:p>
            <a:r>
              <a:rPr lang="en-US" dirty="0" smtClean="0"/>
              <a:t>The Trail</a:t>
            </a:r>
          </a:p>
          <a:p>
            <a:r>
              <a:rPr lang="en-US" dirty="0" smtClean="0"/>
              <a:t>The People</a:t>
            </a:r>
          </a:p>
          <a:p>
            <a:r>
              <a:rPr lang="en-US" dirty="0" smtClean="0"/>
              <a:t>Final Thoughts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89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4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Slovenia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Population: 1,970,000</a:t>
            </a:r>
          </a:p>
          <a:p>
            <a:r>
              <a:rPr lang="en-US" dirty="0" smtClean="0"/>
              <a:t>Religion: 57.8% Roman Catholic, 23% unspecified, 10.1% none</a:t>
            </a:r>
          </a:p>
          <a:p>
            <a:r>
              <a:rPr lang="en-US" dirty="0" smtClean="0"/>
              <a:t>Per capita income: $32,100</a:t>
            </a:r>
          </a:p>
          <a:p>
            <a:r>
              <a:rPr lang="en-US" dirty="0" smtClean="0"/>
              <a:t>Unemployment rate: 11.2%</a:t>
            </a:r>
          </a:p>
          <a:p>
            <a:r>
              <a:rPr lang="en-US" dirty="0" smtClean="0"/>
              <a:t>EU member</a:t>
            </a:r>
          </a:p>
          <a:p>
            <a:r>
              <a:rPr lang="en-US" dirty="0" smtClean="0"/>
              <a:t>Beautiful forest</a:t>
            </a:r>
          </a:p>
          <a:p>
            <a:r>
              <a:rPr lang="en-US" dirty="0" smtClean="0"/>
              <a:t>Lack of water</a:t>
            </a:r>
          </a:p>
          <a:p>
            <a:r>
              <a:rPr lang="en-US" dirty="0" smtClean="0"/>
              <a:t>Incredibly friendly and helpful people</a:t>
            </a:r>
          </a:p>
          <a:p>
            <a:r>
              <a:rPr lang="en-US" dirty="0" smtClean="0"/>
              <a:t>Closely associated with Western Europe</a:t>
            </a:r>
          </a:p>
          <a:p>
            <a:r>
              <a:rPr lang="en-US" dirty="0" smtClean="0"/>
              <a:t>Good food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51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3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8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7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Croatia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Population: </a:t>
            </a:r>
            <a:r>
              <a:rPr lang="en-US" dirty="0" smtClean="0"/>
              <a:t>4,292,000</a:t>
            </a:r>
          </a:p>
          <a:p>
            <a:r>
              <a:rPr lang="en-US" dirty="0" smtClean="0"/>
              <a:t>Religion: 86.3% Roman Catholic</a:t>
            </a:r>
            <a:endParaRPr lang="en-US" dirty="0"/>
          </a:p>
          <a:p>
            <a:r>
              <a:rPr lang="en-US" dirty="0"/>
              <a:t>Per </a:t>
            </a:r>
            <a:r>
              <a:rPr lang="en-US" dirty="0" smtClean="0"/>
              <a:t>capita income: $22,800</a:t>
            </a:r>
            <a:endParaRPr lang="en-US" dirty="0"/>
          </a:p>
          <a:p>
            <a:r>
              <a:rPr lang="en-US" dirty="0" smtClean="0"/>
              <a:t>Unemployment rate: 15.8%</a:t>
            </a:r>
          </a:p>
          <a:p>
            <a:r>
              <a:rPr lang="en-US" dirty="0" smtClean="0"/>
              <a:t>EU member</a:t>
            </a:r>
            <a:endParaRPr lang="en-US" dirty="0"/>
          </a:p>
          <a:p>
            <a:r>
              <a:rPr lang="en-US" dirty="0" smtClean="0"/>
              <a:t>Rocky mountains</a:t>
            </a:r>
          </a:p>
          <a:p>
            <a:r>
              <a:rPr lang="en-US" dirty="0" smtClean="0"/>
              <a:t>One section of the trail closed due to land mines</a:t>
            </a:r>
            <a:endParaRPr lang="en-US" dirty="0"/>
          </a:p>
          <a:p>
            <a:r>
              <a:rPr lang="en-US" dirty="0"/>
              <a:t>Lack of water</a:t>
            </a:r>
          </a:p>
          <a:p>
            <a:r>
              <a:rPr lang="en-US" dirty="0"/>
              <a:t>Incredibly friendly and helpful people</a:t>
            </a:r>
          </a:p>
          <a:p>
            <a:r>
              <a:rPr lang="en-US" dirty="0" smtClean="0"/>
              <a:t>Still recovering from war in the 90s</a:t>
            </a:r>
          </a:p>
          <a:p>
            <a:r>
              <a:rPr lang="en-US" dirty="0" smtClean="0"/>
              <a:t>Lots of meat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49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0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2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5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9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6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2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Bosnia Herzegovina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Population: </a:t>
            </a:r>
            <a:r>
              <a:rPr lang="en-US" dirty="0" smtClean="0"/>
              <a:t>3,856,000</a:t>
            </a:r>
            <a:endParaRPr lang="en-US" dirty="0"/>
          </a:p>
          <a:p>
            <a:r>
              <a:rPr lang="en-US" dirty="0"/>
              <a:t>Religion: </a:t>
            </a:r>
            <a:r>
              <a:rPr lang="en-US" dirty="0" smtClean="0"/>
              <a:t>50.7% Muslim, 30.7% Orthodox, 15.2% Roman </a:t>
            </a:r>
            <a:r>
              <a:rPr lang="en-US" dirty="0"/>
              <a:t>Catholic</a:t>
            </a:r>
          </a:p>
          <a:p>
            <a:r>
              <a:rPr lang="en-US" dirty="0"/>
              <a:t>Per </a:t>
            </a:r>
            <a:r>
              <a:rPr lang="en-US" dirty="0" smtClean="0"/>
              <a:t>capita income: $11,000</a:t>
            </a:r>
            <a:endParaRPr lang="en-US" dirty="0"/>
          </a:p>
          <a:p>
            <a:r>
              <a:rPr lang="en-US" dirty="0" smtClean="0"/>
              <a:t>Unemployment rate: 28%</a:t>
            </a:r>
            <a:endParaRPr lang="en-US" dirty="0"/>
          </a:p>
          <a:p>
            <a:r>
              <a:rPr lang="en-US" dirty="0" smtClean="0"/>
              <a:t>Recognized as a potential candidate for EU membership</a:t>
            </a:r>
            <a:endParaRPr lang="en-US" dirty="0"/>
          </a:p>
          <a:p>
            <a:r>
              <a:rPr lang="en-US" dirty="0"/>
              <a:t>Rocky mountains</a:t>
            </a:r>
          </a:p>
          <a:p>
            <a:r>
              <a:rPr lang="en-US" dirty="0" smtClean="0"/>
              <a:t>Incredibly </a:t>
            </a:r>
            <a:r>
              <a:rPr lang="en-US" dirty="0"/>
              <a:t>friendly and helpful people</a:t>
            </a:r>
          </a:p>
          <a:p>
            <a:r>
              <a:rPr lang="en-US" dirty="0"/>
              <a:t>Still recovering from war in the </a:t>
            </a:r>
            <a:r>
              <a:rPr lang="en-US" dirty="0" smtClean="0"/>
              <a:t>90s</a:t>
            </a:r>
          </a:p>
          <a:p>
            <a:r>
              <a:rPr lang="en-US" dirty="0" smtClean="0"/>
              <a:t>Great food, wonderful tomatoes </a:t>
            </a:r>
          </a:p>
          <a:p>
            <a:r>
              <a:rPr lang="en-US" dirty="0" smtClean="0"/>
              <a:t>Our favorite country on the trail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39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2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9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8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3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9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Montenegro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Population: </a:t>
            </a:r>
            <a:r>
              <a:rPr lang="en-US" dirty="0" smtClean="0"/>
              <a:t>643,000</a:t>
            </a:r>
            <a:endParaRPr lang="en-US" dirty="0"/>
          </a:p>
          <a:p>
            <a:r>
              <a:rPr lang="en-US" dirty="0"/>
              <a:t>Religion: </a:t>
            </a:r>
            <a:r>
              <a:rPr lang="en-US" dirty="0" smtClean="0"/>
              <a:t>72.1% Orthodox, 19.1% Muslim</a:t>
            </a:r>
            <a:endParaRPr lang="en-US" dirty="0"/>
          </a:p>
          <a:p>
            <a:r>
              <a:rPr lang="en-US" dirty="0"/>
              <a:t>Per </a:t>
            </a:r>
            <a:r>
              <a:rPr lang="en-US" dirty="0" smtClean="0"/>
              <a:t>capita income: $16,600</a:t>
            </a:r>
            <a:endParaRPr lang="en-US" dirty="0"/>
          </a:p>
          <a:p>
            <a:r>
              <a:rPr lang="en-US" dirty="0" smtClean="0"/>
              <a:t>Unemployment rate: 17.1%</a:t>
            </a:r>
            <a:endParaRPr lang="en-US" dirty="0"/>
          </a:p>
          <a:p>
            <a:r>
              <a:rPr lang="en-US" dirty="0" smtClean="0"/>
              <a:t>Could join EU by 2022</a:t>
            </a:r>
          </a:p>
          <a:p>
            <a:r>
              <a:rPr lang="en-US" dirty="0" smtClean="0"/>
              <a:t>Montenegro became independent from Serbia in 2006</a:t>
            </a:r>
          </a:p>
          <a:p>
            <a:r>
              <a:rPr lang="en-US" dirty="0" smtClean="0"/>
              <a:t>Not as rocky as expected</a:t>
            </a:r>
          </a:p>
          <a:p>
            <a:r>
              <a:rPr lang="en-US" dirty="0" smtClean="0"/>
              <a:t>Beautiful rolling hills</a:t>
            </a:r>
          </a:p>
          <a:p>
            <a:r>
              <a:rPr lang="en-US" dirty="0" smtClean="0"/>
              <a:t>Lots of walking on dirt roads</a:t>
            </a:r>
          </a:p>
          <a:p>
            <a:r>
              <a:rPr lang="en-US" dirty="0" smtClean="0"/>
              <a:t>Decent food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55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55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9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203" y="0"/>
            <a:ext cx="58935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4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11" y="0"/>
            <a:ext cx="7903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3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8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7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6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3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6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Albania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Population: </a:t>
            </a:r>
            <a:r>
              <a:rPr lang="en-US" dirty="0" smtClean="0"/>
              <a:t>3,048,000</a:t>
            </a:r>
            <a:endParaRPr lang="en-US" dirty="0"/>
          </a:p>
          <a:p>
            <a:r>
              <a:rPr lang="en-US" dirty="0"/>
              <a:t>Religion: </a:t>
            </a:r>
            <a:r>
              <a:rPr lang="en-US" dirty="0" smtClean="0"/>
              <a:t>56.7% Muslim, 16.2% unspecified, 10% Roman Catholic, 6.8% Orthodox</a:t>
            </a:r>
            <a:endParaRPr lang="en-US" dirty="0"/>
          </a:p>
          <a:p>
            <a:r>
              <a:rPr lang="en-US" dirty="0"/>
              <a:t>Per </a:t>
            </a:r>
            <a:r>
              <a:rPr lang="en-US" dirty="0" smtClean="0"/>
              <a:t>capita income: $11,800</a:t>
            </a:r>
            <a:endParaRPr lang="en-US" dirty="0"/>
          </a:p>
          <a:p>
            <a:r>
              <a:rPr lang="en-US" dirty="0" smtClean="0"/>
              <a:t>Unemployment rate: 14.5%</a:t>
            </a:r>
            <a:endParaRPr lang="en-US" dirty="0"/>
          </a:p>
          <a:p>
            <a:r>
              <a:rPr lang="en-US" dirty="0" smtClean="0"/>
              <a:t>In 2014 moved to Candidate Status for EU membership, ongoing negotiations</a:t>
            </a:r>
            <a:endParaRPr lang="en-US" dirty="0"/>
          </a:p>
          <a:p>
            <a:r>
              <a:rPr lang="en-US" dirty="0" smtClean="0"/>
              <a:t>Incredibly wild and rugged mountains</a:t>
            </a:r>
            <a:endParaRPr lang="en-US" dirty="0"/>
          </a:p>
          <a:p>
            <a:r>
              <a:rPr lang="en-US" dirty="0" smtClean="0"/>
              <a:t>Rock climbing section near Albania’s highest peak should be removed from the Via Dinarica</a:t>
            </a:r>
          </a:p>
          <a:p>
            <a:r>
              <a:rPr lang="en-US" dirty="0" smtClean="0"/>
              <a:t>Great food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65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6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6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8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7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0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38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err="1" smtClean="0"/>
              <a:t>Databook</a:t>
            </a:r>
            <a:endParaRPr lang="en-US" dirty="0" smtClean="0"/>
          </a:p>
          <a:p>
            <a:r>
              <a:rPr lang="en-US" dirty="0" smtClean="0"/>
              <a:t>The Countries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Gear</a:t>
            </a:r>
          </a:p>
          <a:p>
            <a:r>
              <a:rPr lang="en-US" dirty="0" smtClean="0"/>
              <a:t>The Trail</a:t>
            </a:r>
          </a:p>
          <a:p>
            <a:r>
              <a:rPr lang="en-US" dirty="0" smtClean="0"/>
              <a:t>The People</a:t>
            </a:r>
          </a:p>
          <a:p>
            <a:r>
              <a:rPr lang="en-US" dirty="0" smtClean="0"/>
              <a:t>Final Thoughts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66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42950"/>
          </a:xfrm>
        </p:spPr>
        <p:txBody>
          <a:bodyPr/>
          <a:lstStyle/>
          <a:p>
            <a:r>
              <a:rPr lang="en-US" dirty="0" smtClean="0"/>
              <a:t>Gear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79551"/>
            <a:ext cx="8596668" cy="4561812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	</a:t>
            </a:r>
            <a:r>
              <a:rPr lang="en-US" i="1" dirty="0" smtClean="0"/>
              <a:t>Total </a:t>
            </a:r>
            <a:r>
              <a:rPr lang="en-US" i="1" dirty="0"/>
              <a:t>pack weight (no food and no water): 237.6 ounces = 14 pounds 14.6 </a:t>
            </a:r>
            <a:r>
              <a:rPr lang="en-US" i="1" dirty="0" smtClean="0"/>
              <a:t>ounces</a:t>
            </a:r>
            <a:endParaRPr lang="en-US" i="1" dirty="0"/>
          </a:p>
          <a:p>
            <a:pPr marL="0" indent="0" algn="ctr">
              <a:buNone/>
            </a:pPr>
            <a:r>
              <a:rPr lang="en-US" i="1" dirty="0" smtClean="0"/>
              <a:t>	Total </a:t>
            </a:r>
            <a:r>
              <a:rPr lang="en-US" i="1" dirty="0"/>
              <a:t>weight on person, including clothes: 71.1 ounces = 4 pounds 7.1 </a:t>
            </a:r>
            <a:r>
              <a:rPr lang="en-US" i="1" dirty="0" smtClean="0"/>
              <a:t>ounces</a:t>
            </a:r>
          </a:p>
          <a:p>
            <a:pPr marL="0" indent="0" algn="ctr">
              <a:buNone/>
            </a:pPr>
            <a:r>
              <a:rPr lang="en-US" dirty="0" smtClean="0"/>
              <a:t>	</a:t>
            </a:r>
            <a:r>
              <a:rPr lang="en-US" dirty="0"/>
              <a:t> </a:t>
            </a:r>
            <a:r>
              <a:rPr lang="en-US" b="1" dirty="0" smtClean="0"/>
              <a:t>Pack</a:t>
            </a:r>
            <a:r>
              <a:rPr lang="en-US" b="1" dirty="0"/>
              <a:t>, shelter, and sleeping gear: 105.1 ounces = 6 pounds 9.1 </a:t>
            </a:r>
            <a:r>
              <a:rPr lang="en-US" b="1" dirty="0" smtClean="0"/>
              <a:t>ounces</a:t>
            </a:r>
            <a:endParaRPr lang="en-US" dirty="0"/>
          </a:p>
          <a:p>
            <a:pPr lvl="0"/>
            <a:r>
              <a:rPr lang="en-US" dirty="0" err="1"/>
              <a:t>Hyperlight</a:t>
            </a:r>
            <a:r>
              <a:rPr lang="en-US" dirty="0"/>
              <a:t> Mountain Gear (HMG) </a:t>
            </a:r>
            <a:r>
              <a:rPr lang="en-US" dirty="0" err="1"/>
              <a:t>Windrider</a:t>
            </a:r>
            <a:r>
              <a:rPr lang="en-US" dirty="0"/>
              <a:t> 3400 pack: 32.1 ounces </a:t>
            </a:r>
          </a:p>
          <a:p>
            <a:pPr lvl="0"/>
            <a:r>
              <a:rPr lang="en-US" dirty="0"/>
              <a:t>REI </a:t>
            </a:r>
            <a:r>
              <a:rPr lang="en-US" dirty="0" err="1"/>
              <a:t>Igneo</a:t>
            </a:r>
            <a:r>
              <a:rPr lang="en-US" dirty="0"/>
              <a:t> Long 19F down sleeping bag in medium HMG stuff-sack w/ plastic bag: 31.0 ounces</a:t>
            </a:r>
          </a:p>
          <a:p>
            <a:pPr lvl="0"/>
            <a:r>
              <a:rPr lang="en-US" dirty="0"/>
              <a:t>Big Agnes one-person tent: 28.0 ounces </a:t>
            </a:r>
          </a:p>
          <a:p>
            <a:pPr lvl="0"/>
            <a:r>
              <a:rPr lang="en-US" dirty="0"/>
              <a:t>Full length </a:t>
            </a:r>
            <a:r>
              <a:rPr lang="en-US" dirty="0" err="1"/>
              <a:t>thermarest</a:t>
            </a:r>
            <a:r>
              <a:rPr lang="en-US" dirty="0"/>
              <a:t>: 14.0 </a:t>
            </a:r>
            <a:r>
              <a:rPr lang="en-US" dirty="0" smtClean="0"/>
              <a:t>ounces</a:t>
            </a:r>
            <a:endParaRPr lang="en-US" dirty="0"/>
          </a:p>
          <a:p>
            <a:pPr marL="0" indent="0" algn="ctr">
              <a:buNone/>
            </a:pPr>
            <a:r>
              <a:rPr lang="en-US" b="1" dirty="0" smtClean="0"/>
              <a:t>	Clothes </a:t>
            </a:r>
            <a:r>
              <a:rPr lang="en-US" b="1" dirty="0"/>
              <a:t>Usually in Pack: 74.0 ounces = 4 pounds 11.0 </a:t>
            </a:r>
            <a:r>
              <a:rPr lang="en-US" b="1" dirty="0" smtClean="0"/>
              <a:t>ounces</a:t>
            </a:r>
            <a:endParaRPr lang="en-US" dirty="0"/>
          </a:p>
          <a:p>
            <a:pPr lvl="0"/>
            <a:r>
              <a:rPr lang="en-US" dirty="0"/>
              <a:t>Marmot rain pants: 20.0 ounces</a:t>
            </a:r>
          </a:p>
          <a:p>
            <a:pPr lvl="0"/>
            <a:r>
              <a:rPr lang="en-US" dirty="0"/>
              <a:t>Lightweight Patagonia down jacket: 18.0 ounces</a:t>
            </a:r>
          </a:p>
          <a:p>
            <a:pPr lvl="0"/>
            <a:r>
              <a:rPr lang="en-US" dirty="0"/>
              <a:t>Marmot </a:t>
            </a:r>
            <a:r>
              <a:rPr lang="en-US" dirty="0" err="1"/>
              <a:t>Gortex</a:t>
            </a:r>
            <a:r>
              <a:rPr lang="en-US" dirty="0"/>
              <a:t> rain coat: 17.0 ounces</a:t>
            </a:r>
          </a:p>
          <a:p>
            <a:pPr lvl="0"/>
            <a:r>
              <a:rPr lang="en-US" dirty="0"/>
              <a:t>Mountain </a:t>
            </a:r>
            <a:r>
              <a:rPr lang="en-US" dirty="0" err="1"/>
              <a:t>Hardwear</a:t>
            </a:r>
            <a:r>
              <a:rPr lang="en-US" dirty="0"/>
              <a:t> warm hat: 6.0 ounces</a:t>
            </a:r>
          </a:p>
          <a:p>
            <a:pPr lvl="0"/>
            <a:r>
              <a:rPr lang="en-US" dirty="0"/>
              <a:t>Pearl Izumi medium weight gloves: 5.4 ounces</a:t>
            </a:r>
          </a:p>
          <a:p>
            <a:pPr lvl="0"/>
            <a:r>
              <a:rPr lang="en-US" dirty="0"/>
              <a:t>Speedo swimsuit: 3.9 ounces </a:t>
            </a:r>
          </a:p>
          <a:p>
            <a:pPr lvl="0"/>
            <a:r>
              <a:rPr lang="en-US" dirty="0"/>
              <a:t>One pair of smart wool socks: 3.1 ounces</a:t>
            </a:r>
          </a:p>
          <a:p>
            <a:pPr lvl="0"/>
            <a:r>
              <a:rPr lang="en-US" dirty="0"/>
              <a:t>HMG large stuff sack w/ plastic bag: 1.6 </a:t>
            </a:r>
            <a:r>
              <a:rPr lang="en-US" dirty="0" smtClean="0"/>
              <a:t>ounces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6652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Gear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b="1" dirty="0" smtClean="0"/>
              <a:t>	Miscellaneous</a:t>
            </a:r>
            <a:r>
              <a:rPr lang="en-US" b="1" dirty="0"/>
              <a:t>: 58.5 ounces = 3 pounds 12.5 ounces</a:t>
            </a:r>
            <a:endParaRPr lang="en-US" dirty="0"/>
          </a:p>
          <a:p>
            <a:r>
              <a:rPr lang="en-US" b="1" dirty="0"/>
              <a:t> </a:t>
            </a:r>
            <a:r>
              <a:rPr lang="en-US" dirty="0" smtClean="0"/>
              <a:t>Smart </a:t>
            </a:r>
            <a:r>
              <a:rPr lang="en-US" dirty="0"/>
              <a:t>phone and charger cellphone: 8.7 ounces</a:t>
            </a:r>
          </a:p>
          <a:p>
            <a:pPr lvl="0"/>
            <a:r>
              <a:rPr lang="en-US" dirty="0" err="1"/>
              <a:t>Etrek</a:t>
            </a:r>
            <a:r>
              <a:rPr lang="en-US" dirty="0"/>
              <a:t> 30 GPS bundle, includes AA batteries: 6.2 ounces</a:t>
            </a:r>
          </a:p>
          <a:p>
            <a:pPr lvl="0"/>
            <a:r>
              <a:rPr lang="en-US" dirty="0"/>
              <a:t>Coleman Deet insect repellent: 5.5 ounces</a:t>
            </a:r>
          </a:p>
          <a:p>
            <a:pPr lvl="0"/>
            <a:r>
              <a:rPr lang="en-US" dirty="0"/>
              <a:t>Aqua Mira water treatment drops (60 gallons): 5.5 </a:t>
            </a:r>
            <a:r>
              <a:rPr lang="en-US" dirty="0" err="1" smtClean="0"/>
              <a:t>ouncs</a:t>
            </a:r>
            <a:endParaRPr lang="en-US" dirty="0"/>
          </a:p>
          <a:p>
            <a:pPr lvl="0"/>
            <a:r>
              <a:rPr lang="en-US" dirty="0"/>
              <a:t>Sunblock: 4.0 ounces</a:t>
            </a:r>
          </a:p>
          <a:p>
            <a:pPr lvl="0"/>
            <a:r>
              <a:rPr lang="en-US" dirty="0" err="1"/>
              <a:t>Petzel</a:t>
            </a:r>
            <a:r>
              <a:rPr lang="en-US" dirty="0"/>
              <a:t> Tikka headlamp: 3.5 ounces</a:t>
            </a:r>
          </a:p>
          <a:p>
            <a:pPr lvl="0"/>
            <a:r>
              <a:rPr lang="en-US" dirty="0"/>
              <a:t>Four spare AA batteries:  3.4 ounces</a:t>
            </a:r>
          </a:p>
          <a:p>
            <a:pPr lvl="0"/>
            <a:r>
              <a:rPr lang="en-US" dirty="0"/>
              <a:t>First aid kit (Ibuprofen, adhesive tape, Band-Aids, Imodium, Pepto-Bismol, and antibiotics): 2.9 ounces</a:t>
            </a:r>
          </a:p>
          <a:p>
            <a:pPr lvl="0"/>
            <a:r>
              <a:rPr lang="en-US" dirty="0"/>
              <a:t>Three spare AAA batteries: 2.3 ounces</a:t>
            </a:r>
          </a:p>
          <a:p>
            <a:pPr lvl="0"/>
            <a:r>
              <a:rPr lang="en-US" dirty="0"/>
              <a:t>Eye glass cleaning wipes: 2.0 ounces</a:t>
            </a:r>
          </a:p>
          <a:p>
            <a:pPr lvl="0"/>
            <a:r>
              <a:rPr lang="en-US" dirty="0"/>
              <a:t>Passport: 1.9 ounces</a:t>
            </a:r>
          </a:p>
          <a:p>
            <a:r>
              <a:rPr lang="en-US" dirty="0"/>
              <a:t>One-liter, wide-mouth Gatorade bottle: 1.8 </a:t>
            </a:r>
            <a:r>
              <a:rPr lang="en-US" dirty="0" err="1" smtClean="0"/>
              <a:t>ounces</a:t>
            </a:r>
            <a:r>
              <a:rPr lang="en-US" dirty="0" err="1"/>
              <a:t>Compass</a:t>
            </a:r>
            <a:r>
              <a:rPr lang="en-US" dirty="0"/>
              <a:t>, hung on pack: 1.7 ounces</a:t>
            </a:r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23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Miscellaneous Gear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n-US" dirty="0" smtClean="0"/>
              <a:t>HMG </a:t>
            </a:r>
            <a:r>
              <a:rPr lang="en-US" dirty="0"/>
              <a:t>large stuff-sack to hold food: 1.5 ounces</a:t>
            </a:r>
          </a:p>
          <a:p>
            <a:pPr lvl="0"/>
            <a:r>
              <a:rPr lang="en-US" dirty="0"/>
              <a:t>Tooth-brush, tooth-paste, dental floss, and bite guard: 1.5 ounces</a:t>
            </a:r>
          </a:p>
          <a:p>
            <a:pPr lvl="0"/>
            <a:r>
              <a:rPr lang="en-US" dirty="0"/>
              <a:t>Nylon rope 3mm (15m), used to hang food and piece as clothes line in tent: 1.2 ounces</a:t>
            </a:r>
          </a:p>
          <a:p>
            <a:pPr lvl="0"/>
            <a:r>
              <a:rPr lang="en-US" dirty="0"/>
              <a:t>Zip lock bags: 1.0 ounce</a:t>
            </a:r>
          </a:p>
          <a:p>
            <a:pPr lvl="0"/>
            <a:r>
              <a:rPr lang="en-US" dirty="0"/>
              <a:t>Toilet paper: 0.9 ounces</a:t>
            </a:r>
          </a:p>
          <a:p>
            <a:pPr lvl="0"/>
            <a:r>
              <a:rPr lang="en-US" dirty="0"/>
              <a:t>One-liter soda bottle: 0.9 ounces</a:t>
            </a:r>
          </a:p>
          <a:p>
            <a:pPr lvl="0"/>
            <a:r>
              <a:rPr lang="en-US" dirty="0"/>
              <a:t>Nail clippers: 0.7 ounces</a:t>
            </a:r>
          </a:p>
          <a:p>
            <a:pPr lvl="0"/>
            <a:r>
              <a:rPr lang="en-US" dirty="0"/>
              <a:t>Lexan spoon: 0.4 ounces</a:t>
            </a:r>
          </a:p>
          <a:p>
            <a:pPr lvl="0"/>
            <a:r>
              <a:rPr lang="en-US" dirty="0"/>
              <a:t>International driver’s license: 0.4 ounces</a:t>
            </a:r>
          </a:p>
          <a:p>
            <a:pPr lvl="0"/>
            <a:r>
              <a:rPr lang="en-US" dirty="0"/>
              <a:t>Sharpie pen to make signs: 0.3 ounces</a:t>
            </a:r>
          </a:p>
          <a:p>
            <a:pPr lvl="0"/>
            <a:r>
              <a:rPr lang="en-US" dirty="0"/>
              <a:t>Cash: 0.1 ounces</a:t>
            </a:r>
          </a:p>
          <a:p>
            <a:pPr lvl="0"/>
            <a:r>
              <a:rPr lang="en-US" dirty="0"/>
              <a:t>Visa: 0.1 ounces</a:t>
            </a:r>
          </a:p>
          <a:p>
            <a:pPr lvl="0"/>
            <a:r>
              <a:rPr lang="en-US" dirty="0"/>
              <a:t>Debit card: 0.1 </a:t>
            </a:r>
            <a:r>
              <a:rPr lang="en-US" dirty="0" smtClean="0"/>
              <a:t>ounces</a:t>
            </a:r>
            <a:r>
              <a:rPr lang="en-US" dirty="0"/>
              <a:t> 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43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Gear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/>
              <a:t>	Clothes/Items </a:t>
            </a:r>
            <a:r>
              <a:rPr lang="en-US" b="1" dirty="0"/>
              <a:t>that I Plan to Wear: 52.7 ounces = 3 pounds 4.7 </a:t>
            </a:r>
            <a:r>
              <a:rPr lang="en-US" b="1" dirty="0" smtClean="0"/>
              <a:t>ounces</a:t>
            </a:r>
            <a:endParaRPr lang="en-US" dirty="0"/>
          </a:p>
          <a:p>
            <a:pPr lvl="0"/>
            <a:r>
              <a:rPr lang="en-US" dirty="0"/>
              <a:t>New Balance 810v2, size 12 4E trail-running shoes with cork inserts: 35.0 ounces</a:t>
            </a:r>
          </a:p>
          <a:p>
            <a:pPr lvl="0"/>
            <a:r>
              <a:rPr lang="en-US" dirty="0"/>
              <a:t>Under Armor hiking shorts: 5.5 ounces</a:t>
            </a:r>
          </a:p>
          <a:p>
            <a:pPr lvl="0"/>
            <a:r>
              <a:rPr lang="en-US" dirty="0"/>
              <a:t>Ironman Taiwan short-sleeve T-shirt: 5.2 ounces</a:t>
            </a:r>
          </a:p>
          <a:p>
            <a:pPr lvl="0"/>
            <a:r>
              <a:rPr lang="en-US" dirty="0" err="1"/>
              <a:t>Northface</a:t>
            </a:r>
            <a:r>
              <a:rPr lang="en-US" dirty="0"/>
              <a:t> baseball cap: 3.9 ounces</a:t>
            </a:r>
          </a:p>
          <a:p>
            <a:pPr lvl="0"/>
            <a:r>
              <a:rPr lang="en-US" dirty="0"/>
              <a:t>One pair of smart wool socks: 3.1 </a:t>
            </a:r>
            <a:r>
              <a:rPr lang="en-US" dirty="0" smtClean="0"/>
              <a:t>ounces</a:t>
            </a:r>
            <a:r>
              <a:rPr lang="en-US" dirty="0"/>
              <a:t> </a:t>
            </a:r>
          </a:p>
          <a:p>
            <a:pPr marL="0" indent="0" algn="ctr">
              <a:buNone/>
            </a:pPr>
            <a:r>
              <a:rPr lang="en-US" b="1" dirty="0" smtClean="0"/>
              <a:t>	Carrying </a:t>
            </a:r>
            <a:r>
              <a:rPr lang="en-US" b="1" dirty="0"/>
              <a:t>in Hands/Wearing: 18.4 ounces = 1 pound 2.4 </a:t>
            </a:r>
            <a:r>
              <a:rPr lang="en-US" b="1" dirty="0" smtClean="0"/>
              <a:t>ounces</a:t>
            </a:r>
            <a:endParaRPr lang="en-US" dirty="0"/>
          </a:p>
          <a:p>
            <a:pPr lvl="0"/>
            <a:r>
              <a:rPr lang="en-US" dirty="0" err="1"/>
              <a:t>Leki</a:t>
            </a:r>
            <a:r>
              <a:rPr lang="en-US" dirty="0"/>
              <a:t> Cork lite AS trekking-poles: 16.8 ounces</a:t>
            </a:r>
          </a:p>
          <a:p>
            <a:pPr lvl="0"/>
            <a:r>
              <a:rPr lang="en-US" dirty="0"/>
              <a:t>Timex Ironman watch: 1.6 </a:t>
            </a:r>
            <a:r>
              <a:rPr lang="en-US" dirty="0" smtClean="0"/>
              <a:t>ounces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01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err="1" smtClean="0"/>
              <a:t>Databook</a:t>
            </a:r>
            <a:endParaRPr lang="en-US" dirty="0" smtClean="0"/>
          </a:p>
          <a:p>
            <a:r>
              <a:rPr lang="en-US" dirty="0" smtClean="0"/>
              <a:t>The Countries</a:t>
            </a:r>
          </a:p>
          <a:p>
            <a:r>
              <a:rPr lang="en-US" dirty="0" smtClean="0"/>
              <a:t>Gear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 Trail</a:t>
            </a:r>
          </a:p>
          <a:p>
            <a:r>
              <a:rPr lang="en-US" dirty="0" smtClean="0"/>
              <a:t>The People</a:t>
            </a:r>
          </a:p>
          <a:p>
            <a:r>
              <a:rPr lang="en-US" dirty="0" smtClean="0"/>
              <a:t>Final Thoughts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29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85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2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1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0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5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3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0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8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9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1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3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3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1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7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56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3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5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9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7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7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9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841</TotalTime>
  <Words>906</Words>
  <Application>Microsoft Office PowerPoint</Application>
  <PresentationFormat>Widescreen</PresentationFormat>
  <Paragraphs>486</Paragraphs>
  <Slides>141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141</vt:i4>
      </vt:variant>
    </vt:vector>
  </HeadingPairs>
  <TitlesOfParts>
    <vt:vector size="146" baseType="lpstr">
      <vt:lpstr>Arial</vt:lpstr>
      <vt:lpstr>Times New Roman</vt:lpstr>
      <vt:lpstr>Trebuchet MS</vt:lpstr>
      <vt:lpstr>Wingdings 3</vt:lpstr>
      <vt:lpstr>Facet</vt:lpstr>
      <vt:lpstr>Via Dinarica White Trail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Outline</vt:lpstr>
      <vt:lpstr>Introduction</vt:lpstr>
      <vt:lpstr>Country Size</vt:lpstr>
      <vt:lpstr>Outline</vt:lpstr>
      <vt:lpstr>Databook </vt:lpstr>
      <vt:lpstr>Navigation</vt:lpstr>
      <vt:lpstr>Outline</vt:lpstr>
      <vt:lpstr>Slovenia</vt:lpstr>
      <vt:lpstr>PowerPoint Presentation</vt:lpstr>
      <vt:lpstr>PowerPoint Presentation</vt:lpstr>
      <vt:lpstr>PowerPoint Presentation</vt:lpstr>
      <vt:lpstr>PowerPoint Presentation</vt:lpstr>
      <vt:lpstr>Croatia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Bosnia Herzegovina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Montenegro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Albania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Gear</vt:lpstr>
      <vt:lpstr>Gear continued</vt:lpstr>
      <vt:lpstr>Miscellaneous Gear Continued</vt:lpstr>
      <vt:lpstr>Gear Continued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Final Thoughts 1:  Heard along the Way</vt:lpstr>
      <vt:lpstr>Final Thoughts 2</vt:lpstr>
      <vt:lpstr>Credits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Via Dinarica 2017</dc:title>
  <dc:creator>Wall</dc:creator>
  <cp:lastModifiedBy>Wall</cp:lastModifiedBy>
  <cp:revision>53</cp:revision>
  <dcterms:created xsi:type="dcterms:W3CDTF">2017-09-19T13:54:17Z</dcterms:created>
  <dcterms:modified xsi:type="dcterms:W3CDTF">2017-09-22T01:30:56Z</dcterms:modified>
</cp:coreProperties>
</file>